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contenuto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testo verticale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testo vertical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tito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uot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to con didascali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magine con didascali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hyperlink" Target="https://eige.europa.eu/gender-equality-index/2015/DK" TargetMode="External"/><Relationship Id="rId10" Type="http://schemas.openxmlformats.org/officeDocument/2006/relationships/hyperlink" Target="https://lgbtrc.usc.edu/education/activities/" TargetMode="External"/><Relationship Id="rId13" Type="http://schemas.openxmlformats.org/officeDocument/2006/relationships/hyperlink" Target="http://www.lgbt-ep.eu/" TargetMode="External"/><Relationship Id="rId12" Type="http://schemas.openxmlformats.org/officeDocument/2006/relationships/hyperlink" Target="http://www.lgbt-ep.e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PtPBgtnD7KU" TargetMode="External"/><Relationship Id="rId4" Type="http://schemas.openxmlformats.org/officeDocument/2006/relationships/hyperlink" Target="https://www.youtube.com/watch?v=H2ILmsXt4uQ" TargetMode="External"/><Relationship Id="rId9" Type="http://schemas.openxmlformats.org/officeDocument/2006/relationships/hyperlink" Target="http://www.unescobkk.org/education/gender/resources/other-gender-websites-and-databases/" TargetMode="External"/><Relationship Id="rId15" Type="http://schemas.openxmlformats.org/officeDocument/2006/relationships/hyperlink" Target="http://www.unar.it/" TargetMode="External"/><Relationship Id="rId14" Type="http://schemas.openxmlformats.org/officeDocument/2006/relationships/hyperlink" Target="https://cild.eu/" TargetMode="External"/><Relationship Id="rId5" Type="http://schemas.openxmlformats.org/officeDocument/2006/relationships/hyperlink" Target="http://www.jcvg.eu/site/it/project" TargetMode="External"/><Relationship Id="rId6" Type="http://schemas.openxmlformats.org/officeDocument/2006/relationships/hyperlink" Target="https://wedo.org/what-we-do/our-focus-areas/" TargetMode="External"/><Relationship Id="rId7" Type="http://schemas.openxmlformats.org/officeDocument/2006/relationships/hyperlink" Target="https://www.rri-tools.eu/search-engine#filterOption=33843,40105@order=@page=1" TargetMode="External"/><Relationship Id="rId8" Type="http://schemas.openxmlformats.org/officeDocument/2006/relationships/hyperlink" Target="https://toolkit.ineesite.org/pocket_guide_to_gender/implementation_tool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oecd.org/gender/data/?fbclid=IwAR2IxcZ_4zQls6t8Z7d7C9a9R9cZHMPNhAGVhaHUTKZyXyUaW4hh2EaWji0" TargetMode="External"/><Relationship Id="rId4" Type="http://schemas.openxmlformats.org/officeDocument/2006/relationships/hyperlink" Target="https://www.internationalwomensday.com/Theme" TargetMode="External"/><Relationship Id="rId5" Type="http://schemas.openxmlformats.org/officeDocument/2006/relationships/hyperlink" Target="https://www.un.org/sustainabledevelopment/sustainable-development-goal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2500" y="0"/>
            <a:ext cx="10058400" cy="670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/>
          <p:nvPr/>
        </p:nvSpPr>
        <p:spPr>
          <a:xfrm>
            <a:off x="952500" y="4014771"/>
            <a:ext cx="10058400" cy="1552755"/>
          </a:xfrm>
          <a:prstGeom prst="rect">
            <a:avLst/>
          </a:prstGeom>
          <a:solidFill>
            <a:schemeClr val="lt2">
              <a:alpha val="8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952501" y="4014771"/>
            <a:ext cx="10058400" cy="16639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Calibri"/>
              <a:buNone/>
            </a:pPr>
            <a:r>
              <a:rPr b="1" i="0" lang="it-IT" sz="40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Goal 5: Achieve Gender Equality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Calibri"/>
              <a:buNone/>
            </a:pPr>
            <a:r>
              <a:rPr b="1" i="0" lang="it-IT" sz="40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and empower all women and girls</a:t>
            </a:r>
            <a:endParaRPr b="1" i="0" sz="40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08149" y="554477"/>
            <a:ext cx="3125410" cy="312541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0343" y="1241172"/>
            <a:ext cx="10099902" cy="496903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7" name="Google Shape;97;p14"/>
          <p:cNvSpPr/>
          <p:nvPr/>
        </p:nvSpPr>
        <p:spPr>
          <a:xfrm>
            <a:off x="7529513" y="1038869"/>
            <a:ext cx="2171700" cy="2171700"/>
          </a:xfrm>
          <a:prstGeom prst="ellipse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262744" y="239485"/>
            <a:ext cx="931817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THE SUSTAINABLE DEVELOPMENT GOALS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968828" y="365125"/>
            <a:ext cx="1038497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it-IT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SDG 5: GENDER EQUALITY </a:t>
            </a:r>
            <a:endParaRPr/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838200" y="1690688"/>
            <a:ext cx="10515600" cy="44862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Gender equality is not only a fundamental human right, but a necessary foundation for a peaceful, prosperous and sustainable world.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Providing women and girls with equal access </a:t>
            </a:r>
            <a:r>
              <a:rPr b="1"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education, health care, decent work, and representation in political and economic decision-making 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processes will fuel sustainable economies and benefit societies and humanity at large.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Implementing new legal frameworks regarding female equality in the workplace and the eradication of harmful practices targeted at women is crucial </a:t>
            </a:r>
            <a:r>
              <a:rPr b="1"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ending the gender-based discrimination </a:t>
            </a:r>
            <a:r>
              <a:rPr lang="it-I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prevalent in many countries around the world.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876300" y="272143"/>
            <a:ext cx="10515600" cy="1045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10"/>
              <a:buFont typeface="Calibri"/>
              <a:buNone/>
            </a:pPr>
            <a:r>
              <a:rPr b="1" lang="it-IT" sz="4410">
                <a:solidFill>
                  <a:srgbClr val="FF0000"/>
                </a:solidFill>
              </a:rPr>
              <a:t>The main objectives of SDG5 are: </a:t>
            </a:r>
            <a:br>
              <a:rPr lang="it-IT" sz="3959">
                <a:solidFill>
                  <a:srgbClr val="FF0000"/>
                </a:solidFill>
              </a:rPr>
            </a:br>
            <a:endParaRPr sz="3959">
              <a:solidFill>
                <a:srgbClr val="FF0000"/>
              </a:solidFill>
            </a:endParaRPr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876300" y="1394808"/>
            <a:ext cx="10515600" cy="5169894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</a:pPr>
            <a:r>
              <a:t/>
            </a:r>
            <a:endParaRPr sz="1592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b="1" lang="it-IT" sz="2015">
                <a:latin typeface="Calibri"/>
                <a:ea typeface="Calibri"/>
                <a:cs typeface="Calibri"/>
                <a:sym typeface="Calibri"/>
              </a:rPr>
              <a:t>End all forms of discrimination against all women and girls everywhere.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b="1" sz="2015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b="1" lang="it-IT" sz="2015">
                <a:latin typeface="Calibri"/>
                <a:ea typeface="Calibri"/>
                <a:cs typeface="Calibri"/>
                <a:sym typeface="Calibri"/>
              </a:rPr>
              <a:t>Eliminate all forms of violence against all women and girls </a:t>
            </a:r>
            <a:r>
              <a:rPr lang="it-IT" sz="2015">
                <a:latin typeface="Calibri"/>
                <a:ea typeface="Calibri"/>
                <a:cs typeface="Calibri"/>
                <a:sym typeface="Calibri"/>
              </a:rPr>
              <a:t>in the public and private spheres, including tracking and sexual and other types of exploitation.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sz="2015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b="1" lang="it-IT" sz="2015">
                <a:latin typeface="Calibri"/>
                <a:ea typeface="Calibri"/>
                <a:cs typeface="Calibri"/>
                <a:sym typeface="Calibri"/>
              </a:rPr>
              <a:t>Eliminate all harmful practices</a:t>
            </a:r>
            <a:r>
              <a:rPr lang="it-IT" sz="2015">
                <a:latin typeface="Calibri"/>
                <a:ea typeface="Calibri"/>
                <a:cs typeface="Calibri"/>
                <a:sym typeface="Calibri"/>
              </a:rPr>
              <a:t>, such as child, early and forced marriage and female genital mutilation.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sz="2015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b="1" lang="it-IT" sz="2015">
                <a:latin typeface="Calibri"/>
                <a:ea typeface="Calibri"/>
                <a:cs typeface="Calibri"/>
                <a:sym typeface="Calibri"/>
              </a:rPr>
              <a:t>Recognise and value unpaid care and domestic work </a:t>
            </a:r>
            <a:r>
              <a:rPr lang="it-IT" sz="2015">
                <a:latin typeface="Calibri"/>
                <a:ea typeface="Calibri"/>
                <a:cs typeface="Calibri"/>
                <a:sym typeface="Calibri"/>
              </a:rPr>
              <a:t>through the provision of public services, infrastructure and social protection policies and the promotion of shared responsibility within the household and the family as nationally appropriate.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sz="2015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b="1" lang="it-IT" sz="2015">
                <a:latin typeface="Calibri"/>
                <a:ea typeface="Calibri"/>
                <a:cs typeface="Calibri"/>
                <a:sym typeface="Calibri"/>
              </a:rPr>
              <a:t>Ensure women’s full and effective participation and equal opportunities for leadership </a:t>
            </a:r>
            <a:r>
              <a:rPr lang="it-IT" sz="2015">
                <a:latin typeface="Calibri"/>
                <a:ea typeface="Calibri"/>
                <a:cs typeface="Calibri"/>
                <a:sym typeface="Calibri"/>
              </a:rPr>
              <a:t>at all levels of decision-making in political, economic and public life.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876300" y="272143"/>
            <a:ext cx="10515600" cy="1045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10"/>
              <a:buFont typeface="Calibri"/>
              <a:buNone/>
            </a:pPr>
            <a:r>
              <a:rPr b="1" lang="it-IT" sz="4410">
                <a:solidFill>
                  <a:srgbClr val="FF0000"/>
                </a:solidFill>
              </a:rPr>
              <a:t>The main objectives of SDG5 are: </a:t>
            </a:r>
            <a:br>
              <a:rPr lang="it-IT" sz="3959">
                <a:solidFill>
                  <a:srgbClr val="FF0000"/>
                </a:solidFill>
              </a:rPr>
            </a:br>
            <a:endParaRPr sz="3959">
              <a:solidFill>
                <a:srgbClr val="FF0000"/>
              </a:solidFill>
            </a:endParaRPr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876300" y="1317171"/>
            <a:ext cx="10515600" cy="5178521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it-IT" sz="2000">
                <a:latin typeface="Calibri"/>
                <a:ea typeface="Calibri"/>
                <a:cs typeface="Calibri"/>
                <a:sym typeface="Calibri"/>
              </a:rPr>
              <a:t>Ensure universal access to sexual and reproductive health and reproductive rights</a:t>
            </a: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 as agreed in accordance with the Programme of Action of the International Conference on Population and Development and the Beijing Platform for Action and the outcome documents of their review conferences.</a:t>
            </a:r>
            <a:endParaRPr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it-IT" sz="2000">
                <a:latin typeface="Calibri"/>
                <a:ea typeface="Calibri"/>
                <a:cs typeface="Calibri"/>
                <a:sym typeface="Calibri"/>
              </a:rPr>
              <a:t>Undertake reforms to give women equal rights to economic resources</a:t>
            </a: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, as well as access to ownership and control over land and other forms of property, financial services, inheritance and natural resources, in accordance with national laws.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it-IT" sz="2000">
                <a:latin typeface="Calibri"/>
                <a:ea typeface="Calibri"/>
                <a:cs typeface="Calibri"/>
                <a:sym typeface="Calibri"/>
              </a:rPr>
              <a:t>Enhance the use of enabling technology</a:t>
            </a: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, in particular information and communications technology, to promote the empowerment of women.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it-IT" sz="2000">
                <a:latin typeface="Calibri"/>
                <a:ea typeface="Calibri"/>
                <a:cs typeface="Calibri"/>
                <a:sym typeface="Calibri"/>
              </a:rPr>
              <a:t>Adopt and strengthen sound policies and enforceable legislation for the promotion of gender equality and the empowerment of all women and girls at all levels.   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it-IT" sz="2000">
                <a:latin typeface="Calibri"/>
                <a:ea typeface="Calibri"/>
                <a:cs typeface="Calibri"/>
                <a:sym typeface="Calibri"/>
              </a:rPr>
              <a:t>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it-IT" sz="2000">
                <a:latin typeface="Calibri"/>
                <a:ea typeface="Calibri"/>
                <a:cs typeface="Calibri"/>
                <a:sym typeface="Calibri"/>
              </a:rPr>
              <a:t>Link - </a:t>
            </a:r>
            <a:r>
              <a:rPr b="1" lang="it-IT" sz="20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http://www.un.org/sustainabledevelopment/gender-equality/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1190445" y="359229"/>
            <a:ext cx="10163355" cy="13314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b="1" lang="it-IT" sz="3959"/>
            </a:br>
            <a:r>
              <a:rPr b="1" lang="it-IT" sz="3240">
                <a:latin typeface="Calibri"/>
                <a:ea typeface="Calibri"/>
                <a:cs typeface="Calibri"/>
                <a:sym typeface="Calibri"/>
              </a:rPr>
              <a:t>12 </a:t>
            </a:r>
            <a:r>
              <a:rPr b="1" lang="it-IT" sz="324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Statistics</a:t>
            </a:r>
            <a:r>
              <a:rPr b="1" lang="it-IT" sz="3240">
                <a:latin typeface="Calibri"/>
                <a:ea typeface="Calibri"/>
                <a:cs typeface="Calibri"/>
                <a:sym typeface="Calibri"/>
              </a:rPr>
              <a:t> that show the state of Gender Equality in </a:t>
            </a:r>
            <a:r>
              <a:rPr b="1" lang="it-IT" sz="324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Italy</a:t>
            </a:r>
            <a:br>
              <a:rPr b="1" lang="it-IT" sz="3959">
                <a:latin typeface="Calibri"/>
                <a:ea typeface="Calibri"/>
                <a:cs typeface="Calibri"/>
                <a:sym typeface="Calibri"/>
              </a:rPr>
            </a:br>
            <a:endParaRPr b="1" sz="3959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7285" y="1690688"/>
            <a:ext cx="7998265" cy="4681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742950" y="1463040"/>
            <a:ext cx="10610850" cy="4713923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 u="sng"/>
              <a:t>ITALY is on the </a:t>
            </a:r>
            <a:r>
              <a:rPr lang="it-IT" sz="1800" u="sng">
                <a:solidFill>
                  <a:schemeClr val="accent1"/>
                </a:solidFill>
              </a:rPr>
              <a:t>14° position </a:t>
            </a:r>
            <a:r>
              <a:rPr lang="it-IT" sz="1800" u="sng"/>
              <a:t>between the 28 Eu members</a:t>
            </a:r>
            <a:endParaRPr sz="1800" u="sng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 u="sng"/>
              <a:t>Italy's </a:t>
            </a:r>
            <a:r>
              <a:rPr lang="it-IT" sz="1800" u="sng">
                <a:solidFill>
                  <a:schemeClr val="accent1"/>
                </a:solidFill>
              </a:rPr>
              <a:t>pay gap </a:t>
            </a:r>
            <a:r>
              <a:rPr lang="it-IT" sz="1800" u="sng"/>
              <a:t>is a little over </a:t>
            </a:r>
            <a:r>
              <a:rPr lang="it-IT" sz="1800" u="sng">
                <a:solidFill>
                  <a:schemeClr val="accent1"/>
                </a:solidFill>
              </a:rPr>
              <a:t>5%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Fewer than half of working-age Italian women are in employment</a:t>
            </a:r>
            <a:endParaRPr sz="180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 u="sng"/>
              <a:t>Around 62% of Italian women's work each day is unpaid compared to 30 percent for Italian men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14% of women are graduated compared to 12% of men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 u="sng"/>
              <a:t>Just </a:t>
            </a:r>
            <a:r>
              <a:rPr lang="it-IT" sz="1800" u="sng">
                <a:solidFill>
                  <a:schemeClr val="accent1"/>
                </a:solidFill>
              </a:rPr>
              <a:t>31%</a:t>
            </a:r>
            <a:r>
              <a:rPr lang="it-IT" sz="1800" u="sng"/>
              <a:t> of Italy's last </a:t>
            </a:r>
            <a:r>
              <a:rPr lang="it-IT" sz="1800" u="sng">
                <a:solidFill>
                  <a:schemeClr val="accent1"/>
                </a:solidFill>
              </a:rPr>
              <a:t>parliament</a:t>
            </a:r>
            <a:r>
              <a:rPr lang="it-IT" sz="1800" u="sng"/>
              <a:t> was female</a:t>
            </a:r>
            <a:endParaRPr sz="1800" u="sng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Women made up a measly 16% of decision-making bodies in 2017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 u="sng"/>
              <a:t>In 2017, </a:t>
            </a:r>
            <a:r>
              <a:rPr lang="it-IT" sz="1800" u="sng">
                <a:solidFill>
                  <a:schemeClr val="accent1"/>
                </a:solidFill>
              </a:rPr>
              <a:t>121</a:t>
            </a:r>
            <a:r>
              <a:rPr lang="it-IT" sz="1800" u="sng"/>
              <a:t> women in Italy were </a:t>
            </a:r>
            <a:r>
              <a:rPr lang="it-IT" sz="1800" u="sng">
                <a:solidFill>
                  <a:schemeClr val="accent1"/>
                </a:solidFill>
              </a:rPr>
              <a:t>murdered</a:t>
            </a:r>
            <a:r>
              <a:rPr lang="it-IT" sz="1800" u="sng"/>
              <a:t>, according to police figures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Police handled 4,261 cases of sexual violence last year, of which 54% took place on the street or in cars 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 u="sng"/>
              <a:t>Some </a:t>
            </a:r>
            <a:r>
              <a:rPr lang="it-IT" sz="1800" u="sng">
                <a:solidFill>
                  <a:schemeClr val="accent1"/>
                </a:solidFill>
              </a:rPr>
              <a:t>3.5 million women </a:t>
            </a:r>
            <a:r>
              <a:rPr lang="it-IT" sz="1800" u="sng"/>
              <a:t>in Italy have been </a:t>
            </a:r>
            <a:r>
              <a:rPr lang="it-IT" sz="1800" u="sng">
                <a:solidFill>
                  <a:schemeClr val="accent1"/>
                </a:solidFill>
              </a:rPr>
              <a:t>victims of stalking</a:t>
            </a:r>
            <a:r>
              <a:rPr lang="it-IT" sz="1800" u="sng"/>
              <a:t> at least once between the ages of 16 and 70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 u="sng"/>
              <a:t>Almost half of Italy's adult women have experienced some form of sexual harassment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Women are more likely to read, go to the theatre, visit a museum or gallery, or create online content, according to Istat. For instance, in 2016, 47% of girls and women over the age of 6 said they had a read a book in the past 12 months; for boys and men, the figure was 34 percent</a:t>
            </a:r>
            <a:endParaRPr sz="180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Women in Italy have an average life expectancy of 84.9 years while men are expected to live to 80.6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  <p:sp>
        <p:nvSpPr>
          <p:cNvPr id="129" name="Google Shape;129;p19"/>
          <p:cNvSpPr txBox="1"/>
          <p:nvPr/>
        </p:nvSpPr>
        <p:spPr>
          <a:xfrm>
            <a:off x="2340430" y="478971"/>
            <a:ext cx="690154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r>
              <a:rPr b="1" lang="it-IT" sz="4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SOME DATA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/>
        </p:nvSpPr>
        <p:spPr>
          <a:xfrm>
            <a:off x="326212" y="161835"/>
            <a:ext cx="10860657" cy="627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https://www.youtube.com/watch?v=PtPBgtnD7KU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https://www.youtube.com/watch?v=H2ILmsXt4uQ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http://www.jcvg.eu/site/it/project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https://wedo.org/what-we-do/our-focus-areas/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 FOR GENDER EQUALITY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https://www.rri-tools.eu/search-engine#filterOption=33843,40105@order=@page=1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https://toolkit.ineesite.org/pocket_guide_to_gender/implementation_tools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http://www.unescobkk.org/education/gender/resources/other-gender-websites-and-databases/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https://lgbtrc.usc.edu/education/activities/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WEBSITES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https://eige.europa.eu/gender-equality-index/2015/DK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European Institue for Gender Equality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http://fra.europa.eu/en 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European Union Agency for Fundamental Rights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http://www.lgbt-ep.eu/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European Intergroup for LGBT Rights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https://cild.eu/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Coalizione Italiana Libertà e diritti civili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5"/>
              </a:rPr>
              <a:t>http://www.unar.it/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Ufficio Nazionale Antidiscriminazioni Raziali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u="sng">
                <a:solidFill>
                  <a:schemeClr val="hlink"/>
                </a:solidFill>
                <a:hlinkClick r:id="rId3"/>
              </a:rPr>
              <a:t>http://www.oecd.org/gender/data/?fbclid=IwAR2IxcZ_4zQls6t8Z7d7C9a9R9cZHMPNhAGVhaHUTKZyXyUaW4hh2EaWji0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u="sng">
                <a:solidFill>
                  <a:schemeClr val="hlink"/>
                </a:solidFill>
                <a:hlinkClick r:id="rId4"/>
              </a:rPr>
              <a:t>https://www.internationalwomensday.com/Theme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u="sng">
                <a:solidFill>
                  <a:schemeClr val="hlink"/>
                </a:solidFill>
                <a:hlinkClick r:id="rId5"/>
              </a:rPr>
              <a:t>https://www.un.org/sustainabledevelopment/sustainable-development-goals/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